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60B8635-AA40-46FE-A4E1-0D0E0E7F1898}" type="datetimeFigureOut">
              <a:rPr lang="ru-RU" smtClean="0"/>
              <a:t>23.05.2022</a:t>
            </a:fld>
            <a:endParaRPr lang="ru-RU"/>
          </a:p>
        </p:txBody>
      </p:sp>
      <p:sp>
        <p:nvSpPr>
          <p:cNvPr id="5" name="Footer Placeholder 4"/>
          <p:cNvSpPr>
            <a:spLocks noGrp="1"/>
          </p:cNvSpPr>
          <p:nvPr>
            <p:ph type="ftr" sz="quarter" idx="11"/>
          </p:nvPr>
        </p:nvSpPr>
        <p:spPr>
          <a:xfrm>
            <a:off x="1371600" y="4323845"/>
            <a:ext cx="6400800" cy="365125"/>
          </a:xfrm>
        </p:spPr>
        <p:txBody>
          <a:bodyPr/>
          <a:lstStyle/>
          <a:p>
            <a:endParaRPr lang="ru-RU"/>
          </a:p>
        </p:txBody>
      </p:sp>
      <p:sp>
        <p:nvSpPr>
          <p:cNvPr id="6" name="Slide Number Placeholder 5"/>
          <p:cNvSpPr>
            <a:spLocks noGrp="1"/>
          </p:cNvSpPr>
          <p:nvPr>
            <p:ph type="sldNum" sz="quarter" idx="12"/>
          </p:nvPr>
        </p:nvSpPr>
        <p:spPr>
          <a:xfrm>
            <a:off x="8077200" y="1430866"/>
            <a:ext cx="2743200" cy="365125"/>
          </a:xfrm>
        </p:spPr>
        <p:txBody>
          <a:bodyPr/>
          <a:lstStyle/>
          <a:p>
            <a:fld id="{55A609F3-FF73-4205-8095-BC95BEAD8AA8}" type="slidenum">
              <a:rPr lang="ru-RU" smtClean="0"/>
              <a:t>‹#›</a:t>
            </a:fld>
            <a:endParaRPr lang="ru-RU"/>
          </a:p>
        </p:txBody>
      </p:sp>
    </p:spTree>
    <p:extLst>
      <p:ext uri="{BB962C8B-B14F-4D97-AF65-F5344CB8AC3E}">
        <p14:creationId xmlns:p14="http://schemas.microsoft.com/office/powerpoint/2010/main" val="1694728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60B8635-AA40-46FE-A4E1-0D0E0E7F1898}" type="datetimeFigureOut">
              <a:rPr lang="ru-RU" smtClean="0"/>
              <a:t>23.05.2022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5A609F3-FF73-4205-8095-BC95BEAD8AA8}" type="slidenum">
              <a:rPr lang="ru-RU" smtClean="0"/>
              <a:t>‹#›</a:t>
            </a:fld>
            <a:endParaRPr lang="ru-RU"/>
          </a:p>
        </p:txBody>
      </p:sp>
    </p:spTree>
    <p:extLst>
      <p:ext uri="{BB962C8B-B14F-4D97-AF65-F5344CB8AC3E}">
        <p14:creationId xmlns:p14="http://schemas.microsoft.com/office/powerpoint/2010/main" val="3647132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60B8635-AA40-46FE-A4E1-0D0E0E7F1898}" type="datetimeFigureOut">
              <a:rPr lang="ru-RU" smtClean="0"/>
              <a:t>23.05.2022</a:t>
            </a:fld>
            <a:endParaRPr lang="ru-RU"/>
          </a:p>
        </p:txBody>
      </p:sp>
      <p:sp>
        <p:nvSpPr>
          <p:cNvPr id="6" name="Footer Placeholder 5"/>
          <p:cNvSpPr>
            <a:spLocks noGrp="1"/>
          </p:cNvSpPr>
          <p:nvPr>
            <p:ph type="ftr" sz="quarter" idx="11"/>
          </p:nvPr>
        </p:nvSpPr>
        <p:spPr>
          <a:xfrm>
            <a:off x="685800" y="379941"/>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55A609F3-FF73-4205-8095-BC95BEAD8AA8}" type="slidenum">
              <a:rPr lang="ru-RU" smtClean="0"/>
              <a:t>‹#›</a:t>
            </a:fld>
            <a:endParaRPr lang="ru-RU"/>
          </a:p>
        </p:txBody>
      </p:sp>
    </p:spTree>
    <p:extLst>
      <p:ext uri="{BB962C8B-B14F-4D97-AF65-F5344CB8AC3E}">
        <p14:creationId xmlns:p14="http://schemas.microsoft.com/office/powerpoint/2010/main" val="3104243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60B8635-AA40-46FE-A4E1-0D0E0E7F1898}" type="datetimeFigureOut">
              <a:rPr lang="ru-RU" smtClean="0"/>
              <a:t>23.05.2022</a:t>
            </a:fld>
            <a:endParaRPr lang="ru-RU"/>
          </a:p>
        </p:txBody>
      </p:sp>
      <p:sp>
        <p:nvSpPr>
          <p:cNvPr id="6" name="Footer Placeholder 5"/>
          <p:cNvSpPr>
            <a:spLocks noGrp="1"/>
          </p:cNvSpPr>
          <p:nvPr>
            <p:ph type="ftr" sz="quarter" idx="11"/>
          </p:nvPr>
        </p:nvSpPr>
        <p:spPr>
          <a:xfrm>
            <a:off x="685800" y="379941"/>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55A609F3-FF73-4205-8095-BC95BEAD8AA8}" type="slidenum">
              <a:rPr lang="ru-RU" smtClean="0"/>
              <a:t>‹#›</a:t>
            </a:fld>
            <a:endParaRPr lang="ru-RU"/>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58834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60B8635-AA40-46FE-A4E1-0D0E0E7F1898}" type="datetimeFigureOut">
              <a:rPr lang="ru-RU" smtClean="0"/>
              <a:t>23.05.2022</a:t>
            </a:fld>
            <a:endParaRPr lang="ru-RU"/>
          </a:p>
        </p:txBody>
      </p:sp>
      <p:sp>
        <p:nvSpPr>
          <p:cNvPr id="6" name="Footer Placeholder 5"/>
          <p:cNvSpPr>
            <a:spLocks noGrp="1"/>
          </p:cNvSpPr>
          <p:nvPr>
            <p:ph type="ftr" sz="quarter" idx="11"/>
          </p:nvPr>
        </p:nvSpPr>
        <p:spPr>
          <a:xfrm>
            <a:off x="685800" y="378883"/>
            <a:ext cx="6991492" cy="365125"/>
          </a:xfrm>
        </p:spPr>
        <p:txBody>
          <a:bodyPr/>
          <a:lstStyle/>
          <a:p>
            <a:endParaRPr lang="ru-RU"/>
          </a:p>
        </p:txBody>
      </p:sp>
      <p:sp>
        <p:nvSpPr>
          <p:cNvPr id="7" name="Slide Number Placeholder 6"/>
          <p:cNvSpPr>
            <a:spLocks noGrp="1"/>
          </p:cNvSpPr>
          <p:nvPr>
            <p:ph type="sldNum" sz="quarter" idx="12"/>
          </p:nvPr>
        </p:nvSpPr>
        <p:spPr>
          <a:xfrm>
            <a:off x="10862452" y="381000"/>
            <a:ext cx="643748" cy="365125"/>
          </a:xfrm>
        </p:spPr>
        <p:txBody>
          <a:bodyPr/>
          <a:lstStyle/>
          <a:p>
            <a:fld id="{55A609F3-FF73-4205-8095-BC95BEAD8AA8}" type="slidenum">
              <a:rPr lang="ru-RU" smtClean="0"/>
              <a:t>‹#›</a:t>
            </a:fld>
            <a:endParaRPr lang="ru-RU"/>
          </a:p>
        </p:txBody>
      </p:sp>
    </p:spTree>
    <p:extLst>
      <p:ext uri="{BB962C8B-B14F-4D97-AF65-F5344CB8AC3E}">
        <p14:creationId xmlns:p14="http://schemas.microsoft.com/office/powerpoint/2010/main" val="1436341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60B8635-AA40-46FE-A4E1-0D0E0E7F1898}" type="datetimeFigureOut">
              <a:rPr lang="ru-RU" smtClean="0"/>
              <a:t>23.05.2022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5A609F3-FF73-4205-8095-BC95BEAD8AA8}" type="slidenum">
              <a:rPr lang="ru-RU" smtClean="0"/>
              <a:t>‹#›</a:t>
            </a:fld>
            <a:endParaRPr lang="ru-RU"/>
          </a:p>
        </p:txBody>
      </p:sp>
    </p:spTree>
    <p:extLst>
      <p:ext uri="{BB962C8B-B14F-4D97-AF65-F5344CB8AC3E}">
        <p14:creationId xmlns:p14="http://schemas.microsoft.com/office/powerpoint/2010/main" val="2593842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460B8635-AA40-46FE-A4E1-0D0E0E7F1898}" type="datetimeFigureOut">
              <a:rPr lang="ru-RU" smtClean="0"/>
              <a:t>23.05.2022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5A609F3-FF73-4205-8095-BC95BEAD8AA8}" type="slidenum">
              <a:rPr lang="ru-RU" smtClean="0"/>
              <a:t>‹#›</a:t>
            </a:fld>
            <a:endParaRPr lang="ru-RU"/>
          </a:p>
        </p:txBody>
      </p:sp>
    </p:spTree>
    <p:extLst>
      <p:ext uri="{BB962C8B-B14F-4D97-AF65-F5344CB8AC3E}">
        <p14:creationId xmlns:p14="http://schemas.microsoft.com/office/powerpoint/2010/main" val="2855392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60B8635-AA40-46FE-A4E1-0D0E0E7F1898}" type="datetimeFigureOut">
              <a:rPr lang="ru-RU" smtClean="0"/>
              <a:t>23.05.2022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A609F3-FF73-4205-8095-BC95BEAD8AA8}" type="slidenum">
              <a:rPr lang="ru-RU" smtClean="0"/>
              <a:t>‹#›</a:t>
            </a:fld>
            <a:endParaRPr lang="ru-RU"/>
          </a:p>
        </p:txBody>
      </p:sp>
    </p:spTree>
    <p:extLst>
      <p:ext uri="{BB962C8B-B14F-4D97-AF65-F5344CB8AC3E}">
        <p14:creationId xmlns:p14="http://schemas.microsoft.com/office/powerpoint/2010/main" val="35743808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60B8635-AA40-46FE-A4E1-0D0E0E7F1898}" type="datetimeFigureOut">
              <a:rPr lang="ru-RU" smtClean="0"/>
              <a:t>23.05.2022</a:t>
            </a:fld>
            <a:endParaRPr lang="ru-RU"/>
          </a:p>
        </p:txBody>
      </p:sp>
      <p:sp>
        <p:nvSpPr>
          <p:cNvPr id="5" name="Footer Placeholder 4"/>
          <p:cNvSpPr>
            <a:spLocks noGrp="1"/>
          </p:cNvSpPr>
          <p:nvPr>
            <p:ph type="ftr" sz="quarter" idx="11"/>
          </p:nvPr>
        </p:nvSpPr>
        <p:spPr>
          <a:xfrm>
            <a:off x="685800" y="381000"/>
            <a:ext cx="6991492" cy="365125"/>
          </a:xfrm>
        </p:spPr>
        <p:txBody>
          <a:bodyPr/>
          <a:lstStyle/>
          <a:p>
            <a:endParaRPr lang="ru-RU"/>
          </a:p>
        </p:txBody>
      </p:sp>
      <p:sp>
        <p:nvSpPr>
          <p:cNvPr id="6" name="Slide Number Placeholder 5"/>
          <p:cNvSpPr>
            <a:spLocks noGrp="1"/>
          </p:cNvSpPr>
          <p:nvPr>
            <p:ph type="sldNum" sz="quarter" idx="12"/>
          </p:nvPr>
        </p:nvSpPr>
        <p:spPr>
          <a:xfrm>
            <a:off x="10862452" y="381000"/>
            <a:ext cx="643748" cy="365125"/>
          </a:xfrm>
        </p:spPr>
        <p:txBody>
          <a:bodyPr/>
          <a:lstStyle/>
          <a:p>
            <a:fld id="{55A609F3-FF73-4205-8095-BC95BEAD8AA8}" type="slidenum">
              <a:rPr lang="ru-RU" smtClean="0"/>
              <a:t>‹#›</a:t>
            </a:fld>
            <a:endParaRPr lang="ru-RU"/>
          </a:p>
        </p:txBody>
      </p:sp>
    </p:spTree>
    <p:extLst>
      <p:ext uri="{BB962C8B-B14F-4D97-AF65-F5344CB8AC3E}">
        <p14:creationId xmlns:p14="http://schemas.microsoft.com/office/powerpoint/2010/main" val="2708252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60B8635-AA40-46FE-A4E1-0D0E0E7F1898}" type="datetimeFigureOut">
              <a:rPr lang="ru-RU" smtClean="0"/>
              <a:t>23.05.2022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5A609F3-FF73-4205-8095-BC95BEAD8AA8}" type="slidenum">
              <a:rPr lang="ru-RU" smtClean="0"/>
              <a:t>‹#›</a:t>
            </a:fld>
            <a:endParaRPr lang="ru-RU"/>
          </a:p>
        </p:txBody>
      </p:sp>
    </p:spTree>
    <p:extLst>
      <p:ext uri="{BB962C8B-B14F-4D97-AF65-F5344CB8AC3E}">
        <p14:creationId xmlns:p14="http://schemas.microsoft.com/office/powerpoint/2010/main" val="2823168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ru-RU" smtClean="0"/>
              <a:t>Образец заголовка</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60B8635-AA40-46FE-A4E1-0D0E0E7F1898}" type="datetimeFigureOut">
              <a:rPr lang="ru-RU" smtClean="0"/>
              <a:t>23.05.2022</a:t>
            </a:fld>
            <a:endParaRPr lang="ru-RU"/>
          </a:p>
        </p:txBody>
      </p:sp>
      <p:sp>
        <p:nvSpPr>
          <p:cNvPr id="5" name="Footer Placeholder 4"/>
          <p:cNvSpPr>
            <a:spLocks noGrp="1"/>
          </p:cNvSpPr>
          <p:nvPr>
            <p:ph type="ftr" sz="quarter" idx="11"/>
          </p:nvPr>
        </p:nvSpPr>
        <p:spPr>
          <a:xfrm>
            <a:off x="685800" y="381001"/>
            <a:ext cx="6991492" cy="364065"/>
          </a:xfrm>
        </p:spPr>
        <p:txBody>
          <a:bodyPr/>
          <a:lstStyle/>
          <a:p>
            <a:endParaRPr lang="ru-RU"/>
          </a:p>
        </p:txBody>
      </p:sp>
      <p:sp>
        <p:nvSpPr>
          <p:cNvPr id="6" name="Slide Number Placeholder 5"/>
          <p:cNvSpPr>
            <a:spLocks noGrp="1"/>
          </p:cNvSpPr>
          <p:nvPr>
            <p:ph type="sldNum" sz="quarter" idx="12"/>
          </p:nvPr>
        </p:nvSpPr>
        <p:spPr>
          <a:xfrm>
            <a:off x="10862452" y="381000"/>
            <a:ext cx="643748" cy="365125"/>
          </a:xfrm>
        </p:spPr>
        <p:txBody>
          <a:bodyPr/>
          <a:lstStyle/>
          <a:p>
            <a:fld id="{55A609F3-FF73-4205-8095-BC95BEAD8AA8}" type="slidenum">
              <a:rPr lang="ru-RU" smtClean="0"/>
              <a:t>‹#›</a:t>
            </a:fld>
            <a:endParaRPr lang="ru-RU"/>
          </a:p>
        </p:txBody>
      </p:sp>
    </p:spTree>
    <p:extLst>
      <p:ext uri="{BB962C8B-B14F-4D97-AF65-F5344CB8AC3E}">
        <p14:creationId xmlns:p14="http://schemas.microsoft.com/office/powerpoint/2010/main" val="326502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60B8635-AA40-46FE-A4E1-0D0E0E7F1898}" type="datetimeFigureOut">
              <a:rPr lang="ru-RU" smtClean="0"/>
              <a:t>23.05.2022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5A609F3-FF73-4205-8095-BC95BEAD8AA8}" type="slidenum">
              <a:rPr lang="ru-RU" smtClean="0"/>
              <a:t>‹#›</a:t>
            </a:fld>
            <a:endParaRPr lang="ru-RU"/>
          </a:p>
        </p:txBody>
      </p:sp>
    </p:spTree>
    <p:extLst>
      <p:ext uri="{BB962C8B-B14F-4D97-AF65-F5344CB8AC3E}">
        <p14:creationId xmlns:p14="http://schemas.microsoft.com/office/powerpoint/2010/main" val="908540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5800" y="3132666"/>
            <a:ext cx="5311775"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72200" y="3132666"/>
            <a:ext cx="5334000" cy="308601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60B8635-AA40-46FE-A4E1-0D0E0E7F1898}" type="datetimeFigureOut">
              <a:rPr lang="ru-RU" smtClean="0"/>
              <a:t>23.05.2022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5A609F3-FF73-4205-8095-BC95BEAD8AA8}" type="slidenum">
              <a:rPr lang="ru-RU" smtClean="0"/>
              <a:t>‹#›</a:t>
            </a:fld>
            <a:endParaRPr lang="ru-RU"/>
          </a:p>
        </p:txBody>
      </p:sp>
    </p:spTree>
    <p:extLst>
      <p:ext uri="{BB962C8B-B14F-4D97-AF65-F5344CB8AC3E}">
        <p14:creationId xmlns:p14="http://schemas.microsoft.com/office/powerpoint/2010/main" val="2598958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60B8635-AA40-46FE-A4E1-0D0E0E7F1898}" type="datetimeFigureOut">
              <a:rPr lang="ru-RU" smtClean="0"/>
              <a:t>23.05.2022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5A609F3-FF73-4205-8095-BC95BEAD8AA8}" type="slidenum">
              <a:rPr lang="ru-RU" smtClean="0"/>
              <a:t>‹#›</a:t>
            </a:fld>
            <a:endParaRPr lang="ru-RU"/>
          </a:p>
        </p:txBody>
      </p:sp>
    </p:spTree>
    <p:extLst>
      <p:ext uri="{BB962C8B-B14F-4D97-AF65-F5344CB8AC3E}">
        <p14:creationId xmlns:p14="http://schemas.microsoft.com/office/powerpoint/2010/main" val="1043556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B8635-AA40-46FE-A4E1-0D0E0E7F1898}" type="datetimeFigureOut">
              <a:rPr lang="ru-RU" smtClean="0"/>
              <a:t>23.05.2022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5A609F3-FF73-4205-8095-BC95BEAD8AA8}" type="slidenum">
              <a:rPr lang="ru-RU" smtClean="0"/>
              <a:t>‹#›</a:t>
            </a:fld>
            <a:endParaRPr lang="ru-RU"/>
          </a:p>
        </p:txBody>
      </p:sp>
    </p:spTree>
    <p:extLst>
      <p:ext uri="{BB962C8B-B14F-4D97-AF65-F5344CB8AC3E}">
        <p14:creationId xmlns:p14="http://schemas.microsoft.com/office/powerpoint/2010/main" val="921680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ru-RU" smtClean="0"/>
              <a:t>Образец заголовка</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60B8635-AA40-46FE-A4E1-0D0E0E7F1898}" type="datetimeFigureOut">
              <a:rPr lang="ru-RU" smtClean="0"/>
              <a:t>23.05.2022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5A609F3-FF73-4205-8095-BC95BEAD8AA8}" type="slidenum">
              <a:rPr lang="ru-RU" smtClean="0"/>
              <a:t>‹#›</a:t>
            </a:fld>
            <a:endParaRPr lang="ru-RU"/>
          </a:p>
        </p:txBody>
      </p:sp>
    </p:spTree>
    <p:extLst>
      <p:ext uri="{BB962C8B-B14F-4D97-AF65-F5344CB8AC3E}">
        <p14:creationId xmlns:p14="http://schemas.microsoft.com/office/powerpoint/2010/main" val="3054161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60B8635-AA40-46FE-A4E1-0D0E0E7F1898}" type="datetimeFigureOut">
              <a:rPr lang="ru-RU" smtClean="0"/>
              <a:t>23.05.2022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5A609F3-FF73-4205-8095-BC95BEAD8AA8}" type="slidenum">
              <a:rPr lang="ru-RU" smtClean="0"/>
              <a:t>‹#›</a:t>
            </a:fld>
            <a:endParaRPr lang="ru-RU"/>
          </a:p>
        </p:txBody>
      </p:sp>
    </p:spTree>
    <p:extLst>
      <p:ext uri="{BB962C8B-B14F-4D97-AF65-F5344CB8AC3E}">
        <p14:creationId xmlns:p14="http://schemas.microsoft.com/office/powerpoint/2010/main" val="391483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60B8635-AA40-46FE-A4E1-0D0E0E7F1898}" type="datetimeFigureOut">
              <a:rPr lang="ru-RU" smtClean="0"/>
              <a:t>23.05.2022</a:t>
            </a:fld>
            <a:endParaRPr lang="ru-RU"/>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5A609F3-FF73-4205-8095-BC95BEAD8AA8}" type="slidenum">
              <a:rPr lang="ru-RU" smtClean="0"/>
              <a:t>‹#›</a:t>
            </a:fld>
            <a:endParaRPr lang="ru-RU"/>
          </a:p>
        </p:txBody>
      </p:sp>
    </p:spTree>
    <p:extLst>
      <p:ext uri="{BB962C8B-B14F-4D97-AF65-F5344CB8AC3E}">
        <p14:creationId xmlns:p14="http://schemas.microsoft.com/office/powerpoint/2010/main" val="155838259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9549" y="764372"/>
            <a:ext cx="10926651" cy="4168235"/>
          </a:xfrm>
        </p:spPr>
        <p:txBody>
          <a:bodyPr>
            <a:normAutofit/>
          </a:bodyPr>
          <a:lstStyle/>
          <a:p>
            <a:pPr algn="ctr"/>
            <a:r>
              <a:rPr lang="ru-RU" sz="6000" b="1" i="1" dirty="0" smtClean="0"/>
              <a:t>Топ – 20 профессий будущего</a:t>
            </a:r>
            <a:endParaRPr lang="ru-RU" sz="6000" b="1" i="1" dirty="0"/>
          </a:p>
        </p:txBody>
      </p:sp>
    </p:spTree>
    <p:extLst>
      <p:ext uri="{BB962C8B-B14F-4D97-AF65-F5344CB8AC3E}">
        <p14:creationId xmlns:p14="http://schemas.microsoft.com/office/powerpoint/2010/main" val="267476755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68991" y="115910"/>
            <a:ext cx="4005329" cy="6542467"/>
          </a:xfrm>
        </p:spPr>
        <p:txBody>
          <a:bodyPr>
            <a:noAutofit/>
          </a:bodyPr>
          <a:lstStyle/>
          <a:p>
            <a:r>
              <a:rPr lang="ru-RU" sz="2000" b="1" i="1" dirty="0">
                <a:solidFill>
                  <a:srgbClr val="FFC000"/>
                </a:solidFill>
                <a:latin typeface="Times New Roman" panose="02020603050405020304" pitchFamily="18" charset="0"/>
                <a:cs typeface="Times New Roman" panose="02020603050405020304" pitchFamily="18" charset="0"/>
              </a:rPr>
              <a:t>Инженер по разработке устройств постоянного питания</a:t>
            </a:r>
            <a:r>
              <a:rPr lang="ru-RU" sz="2000" b="1" dirty="0">
                <a:solidFill>
                  <a:srgbClr val="FFC000"/>
                </a:solidFill>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В </a:t>
            </a:r>
            <a:r>
              <a:rPr lang="ru-RU" sz="2000" dirty="0">
                <a:latin typeface="Times New Roman" panose="02020603050405020304" pitchFamily="18" charset="0"/>
                <a:cs typeface="Times New Roman" panose="02020603050405020304" pitchFamily="18" charset="0"/>
              </a:rPr>
              <a:t>ближайшие 5-10 лет может быть завершен переход к устойчивой энергетике – на всей территории планеты начнут использовать энергию солнца и ветра в качестве основного источника питания. Единственная проблема – невозможность эксплуатации приборов в облачную и безветренную погоду. Потому разработчики устройств постоянного питания станут особенно </a:t>
            </a:r>
            <a:r>
              <a:rPr lang="ru-RU" sz="2000" dirty="0" smtClean="0">
                <a:latin typeface="Times New Roman" panose="02020603050405020304" pitchFamily="18" charset="0"/>
                <a:cs typeface="Times New Roman" panose="02020603050405020304" pitchFamily="18" charset="0"/>
              </a:rPr>
              <a:t>востребованными.</a:t>
            </a:r>
            <a:endParaRPr lang="ru-RU" sz="20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941" y="296214"/>
            <a:ext cx="7366715" cy="6220496"/>
          </a:xfrm>
          <a:prstGeom prst="rect">
            <a:avLst/>
          </a:prstGeom>
        </p:spPr>
      </p:pic>
    </p:spTree>
    <p:extLst>
      <p:ext uri="{BB962C8B-B14F-4D97-AF65-F5344CB8AC3E}">
        <p14:creationId xmlns:p14="http://schemas.microsoft.com/office/powerpoint/2010/main" val="12250292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78838" y="193183"/>
            <a:ext cx="4069725" cy="6400800"/>
          </a:xfrm>
        </p:spPr>
        <p:txBody>
          <a:bodyPr>
            <a:noAutofit/>
          </a:bodyPr>
          <a:lstStyle/>
          <a:p>
            <a:r>
              <a:rPr lang="ru-RU" sz="2000" b="1" i="1" dirty="0" err="1">
                <a:solidFill>
                  <a:srgbClr val="FFC000"/>
                </a:solidFill>
                <a:latin typeface="Times New Roman" panose="02020603050405020304" pitchFamily="18" charset="0"/>
                <a:cs typeface="Times New Roman" panose="02020603050405020304" pitchFamily="18" charset="0"/>
              </a:rPr>
              <a:t>Боди</a:t>
            </a:r>
            <a:r>
              <a:rPr lang="ru-RU" sz="2000" b="1" i="1" dirty="0">
                <a:solidFill>
                  <a:srgbClr val="FFC000"/>
                </a:solidFill>
                <a:latin typeface="Times New Roman" panose="02020603050405020304" pitchFamily="18" charset="0"/>
                <a:cs typeface="Times New Roman" panose="02020603050405020304" pitchFamily="18" charset="0"/>
              </a:rPr>
              <a:t>-дизайнер</a:t>
            </a:r>
            <a:r>
              <a:rPr lang="ru-RU" sz="2000" b="1" dirty="0">
                <a:solidFill>
                  <a:srgbClr val="FFC000"/>
                </a:solidFill>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Биоинженерия должна совершить прорыв уже </a:t>
            </a:r>
            <a:r>
              <a:rPr lang="ru-RU" sz="2000" dirty="0" smtClean="0">
                <a:latin typeface="Times New Roman" panose="02020603050405020304" pitchFamily="18" charset="0"/>
                <a:cs typeface="Times New Roman" panose="02020603050405020304" pitchFamily="18" charset="0"/>
              </a:rPr>
              <a:t>СОВСЕМ СКОРО. </a:t>
            </a:r>
            <a:r>
              <a:rPr lang="ru-RU" sz="2000" dirty="0">
                <a:latin typeface="Times New Roman" panose="02020603050405020304" pitchFamily="18" charset="0"/>
                <a:cs typeface="Times New Roman" panose="02020603050405020304" pitchFamily="18" charset="0"/>
              </a:rPr>
              <a:t>В будущем человек сможет с легкостью менять ткани и даже органы. Возможности медицины и пластической хирургии помогут людям становиться такими, какими бы они хотели себя видеть. А </a:t>
            </a:r>
            <a:r>
              <a:rPr lang="ru-RU" sz="2000" dirty="0" err="1">
                <a:latin typeface="Times New Roman" panose="02020603050405020304" pitchFamily="18" charset="0"/>
                <a:cs typeface="Times New Roman" panose="02020603050405020304" pitchFamily="18" charset="0"/>
              </a:rPr>
              <a:t>боди</a:t>
            </a:r>
            <a:r>
              <a:rPr lang="ru-RU" sz="2000" dirty="0">
                <a:latin typeface="Times New Roman" panose="02020603050405020304" pitchFamily="18" charset="0"/>
                <a:cs typeface="Times New Roman" panose="02020603050405020304" pitchFamily="18" charset="0"/>
              </a:rPr>
              <a:t>-дизайнеры смогут воплотить желания конкретного человека в макеты, которыми хирурги будут руководствоваться в ходе работы.</a:t>
            </a:r>
            <a:endParaRPr lang="ru-RU" sz="20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366" y="193183"/>
            <a:ext cx="7225048" cy="6400800"/>
          </a:xfrm>
          <a:prstGeom prst="rect">
            <a:avLst/>
          </a:prstGeom>
        </p:spPr>
      </p:pic>
    </p:spTree>
    <p:extLst>
      <p:ext uri="{BB962C8B-B14F-4D97-AF65-F5344CB8AC3E}">
        <p14:creationId xmlns:p14="http://schemas.microsoft.com/office/powerpoint/2010/main" val="29113378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35662" y="347730"/>
            <a:ext cx="3322749" cy="6194738"/>
          </a:xfrm>
        </p:spPr>
        <p:txBody>
          <a:bodyPr>
            <a:noAutofit/>
          </a:bodyPr>
          <a:lstStyle/>
          <a:p>
            <a:r>
              <a:rPr lang="ru-RU" sz="2000" b="1" i="1" dirty="0">
                <a:solidFill>
                  <a:srgbClr val="FFC000"/>
                </a:solidFill>
                <a:latin typeface="Times New Roman" panose="02020603050405020304" pitchFamily="18" charset="0"/>
                <a:cs typeface="Times New Roman" panose="02020603050405020304" pitchFamily="18" charset="0"/>
              </a:rPr>
              <a:t>Сити-фермер</a:t>
            </a:r>
            <a:r>
              <a:rPr lang="ru-RU" sz="2000" b="1" dirty="0">
                <a:solidFill>
                  <a:srgbClr val="FFC000"/>
                </a:solidFill>
                <a:latin typeface="Times New Roman" panose="02020603050405020304" pitchFamily="18" charset="0"/>
                <a:cs typeface="Times New Roman" panose="02020603050405020304" pitchFamily="18" charset="0"/>
              </a:rPr>
              <a:t>. </a:t>
            </a:r>
            <a:r>
              <a:rPr lang="ru-RU" sz="2000" b="1" dirty="0" smtClean="0">
                <a:solidFill>
                  <a:srgbClr val="FFC000"/>
                </a:solidFill>
                <a:latin typeface="Times New Roman" panose="02020603050405020304" pitchFamily="18" charset="0"/>
                <a:cs typeface="Times New Roman" panose="02020603050405020304" pitchFamily="18" charset="0"/>
              </a:rPr>
              <a:t/>
            </a:r>
            <a:br>
              <a:rPr lang="ru-RU" sz="2000" b="1" dirty="0" smtClean="0">
                <a:solidFill>
                  <a:srgbClr val="FFC000"/>
                </a:solidFill>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Он </a:t>
            </a:r>
            <a:r>
              <a:rPr lang="ru-RU" sz="2000" dirty="0">
                <a:latin typeface="Times New Roman" panose="02020603050405020304" pitchFamily="18" charset="0"/>
                <a:cs typeface="Times New Roman" panose="02020603050405020304" pitchFamily="18" charset="0"/>
              </a:rPr>
              <a:t>будет заниматься полезным озеленением мегаполисов. Вполне возможно, что в будущем большие города смогут самостоятельно обеспечивать себя овощами и фруктами – они будут выращиваться прямо на крышах и фасадах небоскребов.</a:t>
            </a:r>
            <a:endParaRPr lang="ru-RU" sz="20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576" y="257578"/>
            <a:ext cx="7997781" cy="6439436"/>
          </a:xfrm>
          <a:prstGeom prst="rect">
            <a:avLst/>
          </a:prstGeom>
        </p:spPr>
      </p:pic>
    </p:spTree>
    <p:extLst>
      <p:ext uri="{BB962C8B-B14F-4D97-AF65-F5344CB8AC3E}">
        <p14:creationId xmlns:p14="http://schemas.microsoft.com/office/powerpoint/2010/main" val="2235272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68991" y="283335"/>
            <a:ext cx="4069723" cy="6246254"/>
          </a:xfrm>
        </p:spPr>
        <p:txBody>
          <a:bodyPr>
            <a:noAutofit/>
          </a:bodyPr>
          <a:lstStyle/>
          <a:p>
            <a:r>
              <a:rPr lang="ru-RU" sz="2000" b="1" i="1" dirty="0">
                <a:solidFill>
                  <a:srgbClr val="FFC000"/>
                </a:solidFill>
                <a:latin typeface="Times New Roman" panose="02020603050405020304" pitchFamily="18" charset="0"/>
                <a:cs typeface="Times New Roman" panose="02020603050405020304" pitchFamily="18" charset="0"/>
              </a:rPr>
              <a:t>Молекулярный диетолог</a:t>
            </a:r>
            <a:r>
              <a:rPr lang="ru-RU" sz="2000" b="1" dirty="0">
                <a:solidFill>
                  <a:srgbClr val="FFC000"/>
                </a:solidFill>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«Диета Ларисы Долиной» может не помогать не только из-за антинаучного базиса, но и из-за индивидуальных особенностей вашего организма. В ближайшем будущем мы сможем худеть на молекулярном уровне – диетологи будут исследовать индивидуальность нашего строения в мельчайших подробностях и смогут составлять уникальные программы для похудения, набора или удержания веса.</a:t>
            </a:r>
            <a:endParaRPr lang="ru-RU" sz="20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3793" y="283335"/>
            <a:ext cx="7031864" cy="6246254"/>
          </a:xfrm>
          <a:prstGeom prst="rect">
            <a:avLst/>
          </a:prstGeom>
        </p:spPr>
      </p:pic>
    </p:spTree>
    <p:extLst>
      <p:ext uri="{BB962C8B-B14F-4D97-AF65-F5344CB8AC3E}">
        <p14:creationId xmlns:p14="http://schemas.microsoft.com/office/powerpoint/2010/main" val="18268905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83381" y="360608"/>
            <a:ext cx="4726546" cy="6207617"/>
          </a:xfrm>
        </p:spPr>
        <p:txBody>
          <a:bodyPr>
            <a:noAutofit/>
          </a:bodyPr>
          <a:lstStyle/>
          <a:p>
            <a:r>
              <a:rPr lang="ru-RU" sz="2400" b="1" i="1" dirty="0">
                <a:solidFill>
                  <a:srgbClr val="FFC000"/>
                </a:solidFill>
                <a:latin typeface="Times New Roman" panose="02020603050405020304" pitchFamily="18" charset="0"/>
                <a:cs typeface="Times New Roman" panose="02020603050405020304" pitchFamily="18" charset="0"/>
              </a:rPr>
              <a:t>Онлайн-доктор</a:t>
            </a:r>
            <a:r>
              <a:rPr lang="ru-RU" sz="2400" b="1" dirty="0">
                <a:solidFill>
                  <a:srgbClr val="FFC000"/>
                </a:solidFill>
                <a:latin typeface="Times New Roman" panose="02020603050405020304" pitchFamily="18" charset="0"/>
                <a:cs typeface="Times New Roman" panose="02020603050405020304" pitchFamily="18" charset="0"/>
              </a:rPr>
              <a:t>. </a:t>
            </a:r>
            <a:r>
              <a:rPr lang="ru-RU" sz="2400" b="1" dirty="0" smtClean="0">
                <a:solidFill>
                  <a:srgbClr val="FFC000"/>
                </a:solidFill>
                <a:latin typeface="Times New Roman" panose="02020603050405020304" pitchFamily="18" charset="0"/>
                <a:cs typeface="Times New Roman" panose="02020603050405020304" pitchFamily="18" charset="0"/>
              </a:rPr>
              <a:t/>
            </a:r>
            <a:br>
              <a:rPr lang="ru-RU" sz="2400" b="1" dirty="0" smtClean="0">
                <a:solidFill>
                  <a:srgbClr val="FFC000"/>
                </a:solidFill>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Ряд </a:t>
            </a:r>
            <a:r>
              <a:rPr lang="ru-RU" sz="2400" dirty="0">
                <a:latin typeface="Times New Roman" panose="02020603050405020304" pitchFamily="18" charset="0"/>
                <a:cs typeface="Times New Roman" panose="02020603050405020304" pitchFamily="18" charset="0"/>
              </a:rPr>
              <a:t>законов об онлайн-консультациях уже принят, потому профессия не кажется футуристической, и тем более утопической. Уже через 4-5 лет онлайн-доктор сможет заменить большинство врачей, практикующих классический очный прием пациентов</a:t>
            </a:r>
            <a:r>
              <a:rPr lang="ru-RU" sz="2000" dirty="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671" y="206062"/>
            <a:ext cx="5975798" cy="6259132"/>
          </a:xfrm>
          <a:prstGeom prst="rect">
            <a:avLst/>
          </a:prstGeom>
        </p:spPr>
      </p:pic>
    </p:spTree>
    <p:extLst>
      <p:ext uri="{BB962C8B-B14F-4D97-AF65-F5344CB8AC3E}">
        <p14:creationId xmlns:p14="http://schemas.microsoft.com/office/powerpoint/2010/main" val="2779529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07628" y="283335"/>
            <a:ext cx="3953814" cy="6168980"/>
          </a:xfrm>
        </p:spPr>
        <p:txBody>
          <a:bodyPr>
            <a:noAutofit/>
          </a:bodyPr>
          <a:lstStyle/>
          <a:p>
            <a:r>
              <a:rPr lang="ru-RU" sz="2000" b="1" i="1" dirty="0">
                <a:solidFill>
                  <a:srgbClr val="FFC000"/>
                </a:solidFill>
                <a:latin typeface="Times New Roman" panose="02020603050405020304" pitchFamily="18" charset="0"/>
                <a:cs typeface="Times New Roman" panose="02020603050405020304" pitchFamily="18" charset="0"/>
              </a:rPr>
              <a:t>Менеджер по космическому туризму</a:t>
            </a:r>
            <a:r>
              <a:rPr lang="ru-RU" sz="2000" dirty="0">
                <a:latin typeface="Times New Roman" panose="02020603050405020304" pitchFamily="18" charset="0"/>
                <a:cs typeface="Times New Roman" panose="02020603050405020304" pitchFamily="18" charset="0"/>
              </a:rPr>
              <a:t>. Если американские исследователи отмечают космических гидов, то «</a:t>
            </a:r>
            <a:r>
              <a:rPr lang="ru-RU" sz="2000" dirty="0" err="1">
                <a:latin typeface="Times New Roman" panose="02020603050405020304" pitchFamily="18" charset="0"/>
                <a:cs typeface="Times New Roman" panose="02020603050405020304" pitchFamily="18" charset="0"/>
              </a:rPr>
              <a:t>Сколково</a:t>
            </a:r>
            <a:r>
              <a:rPr lang="ru-RU" sz="2000" dirty="0">
                <a:latin typeface="Times New Roman" panose="02020603050405020304" pitchFamily="18" charset="0"/>
                <a:cs typeface="Times New Roman" panose="02020603050405020304" pitchFamily="18" charset="0"/>
              </a:rPr>
              <a:t>» делает акцент на специалистах, которые будут организовывать полеты к звездам. Менеджеры в этой отрасли, согласно прогнозам, станут востребованными уже через 15-20 лет.</a:t>
            </a:r>
            <a:endParaRPr lang="ru-RU" sz="20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608" y="425003"/>
            <a:ext cx="6855049" cy="6027312"/>
          </a:xfrm>
          <a:prstGeom prst="rect">
            <a:avLst/>
          </a:prstGeom>
        </p:spPr>
      </p:pic>
    </p:spTree>
    <p:extLst>
      <p:ext uri="{BB962C8B-B14F-4D97-AF65-F5344CB8AC3E}">
        <p14:creationId xmlns:p14="http://schemas.microsoft.com/office/powerpoint/2010/main" val="4498503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53081" y="528034"/>
            <a:ext cx="3940935" cy="5743977"/>
          </a:xfrm>
        </p:spPr>
        <p:txBody>
          <a:bodyPr>
            <a:noAutofit/>
          </a:bodyPr>
          <a:lstStyle/>
          <a:p>
            <a:r>
              <a:rPr lang="ru-RU" sz="2000" b="1" i="1" dirty="0">
                <a:solidFill>
                  <a:srgbClr val="FFC000"/>
                </a:solidFill>
                <a:latin typeface="Times New Roman" panose="02020603050405020304" pitchFamily="18" charset="0"/>
                <a:cs typeface="Times New Roman" panose="02020603050405020304" pitchFamily="18" charset="0"/>
              </a:rPr>
              <a:t>Цифровой лингвист</a:t>
            </a:r>
            <a:r>
              <a:rPr lang="ru-RU" sz="2000" b="1" dirty="0">
                <a:solidFill>
                  <a:srgbClr val="FFC000"/>
                </a:solidFill>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Задача специалиста – адаптировать язык машин для человека, сделать его более понятным и «живым». Цифровые лингвисты будут работать с онлайн-переводчиками, поисковыми системами и другими роботизированными устройствами, которые «говорят» с человеком.</a:t>
            </a:r>
            <a:endParaRPr lang="ru-RU" sz="20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577" y="528034"/>
            <a:ext cx="7495504" cy="6186627"/>
          </a:xfrm>
          <a:prstGeom prst="rect">
            <a:avLst/>
          </a:prstGeom>
        </p:spPr>
      </p:pic>
    </p:spTree>
    <p:extLst>
      <p:ext uri="{BB962C8B-B14F-4D97-AF65-F5344CB8AC3E}">
        <p14:creationId xmlns:p14="http://schemas.microsoft.com/office/powerpoint/2010/main" val="14853642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62174" y="425004"/>
            <a:ext cx="3928057" cy="5859886"/>
          </a:xfrm>
        </p:spPr>
        <p:txBody>
          <a:bodyPr>
            <a:noAutofit/>
          </a:bodyPr>
          <a:lstStyle/>
          <a:p>
            <a:r>
              <a:rPr lang="ru-RU" sz="2000" b="1" i="1" dirty="0" err="1">
                <a:solidFill>
                  <a:srgbClr val="FFC000"/>
                </a:solidFill>
                <a:latin typeface="Times New Roman" panose="02020603050405020304" pitchFamily="18" charset="0"/>
                <a:cs typeface="Times New Roman" panose="02020603050405020304" pitchFamily="18" charset="0"/>
              </a:rPr>
              <a:t>Реконструкторы</a:t>
            </a:r>
            <a:r>
              <a:rPr lang="ru-RU" sz="2000" b="1" dirty="0">
                <a:solidFill>
                  <a:srgbClr val="FFC000"/>
                </a:solidFill>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Большинство знаковых зданий, памятников истории и архитектуры, совсем скоро станут аварийными. Задача специалистов по перестройке этих объектов создать проект, в соответствии с которым здание перестанет представлять опасность и при этом сохранит ценность памятника.</a:t>
            </a:r>
            <a:endParaRPr lang="ru-RU" sz="20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214" y="244699"/>
            <a:ext cx="7431110" cy="6349284"/>
          </a:xfrm>
          <a:prstGeom prst="rect">
            <a:avLst/>
          </a:prstGeom>
        </p:spPr>
      </p:pic>
    </p:spTree>
    <p:extLst>
      <p:ext uri="{BB962C8B-B14F-4D97-AF65-F5344CB8AC3E}">
        <p14:creationId xmlns:p14="http://schemas.microsoft.com/office/powerpoint/2010/main" val="34303975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36416" y="309093"/>
            <a:ext cx="3863663" cy="5808372"/>
          </a:xfrm>
        </p:spPr>
        <p:txBody>
          <a:bodyPr>
            <a:noAutofit/>
          </a:bodyPr>
          <a:lstStyle/>
          <a:p>
            <a:r>
              <a:rPr lang="ru-RU" sz="2000" b="1" i="1" dirty="0">
                <a:solidFill>
                  <a:srgbClr val="FFC000"/>
                </a:solidFill>
                <a:latin typeface="Times New Roman" panose="02020603050405020304" pitchFamily="18" charset="0"/>
                <a:cs typeface="Times New Roman" panose="02020603050405020304" pitchFamily="18" charset="0"/>
              </a:rPr>
              <a:t>Проектировщик 3D-печати</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Эта </a:t>
            </a:r>
            <a:r>
              <a:rPr lang="ru-RU" sz="2000" dirty="0">
                <a:latin typeface="Times New Roman" panose="02020603050405020304" pitchFamily="18" charset="0"/>
                <a:cs typeface="Times New Roman" panose="02020603050405020304" pitchFamily="18" charset="0"/>
              </a:rPr>
              <a:t>профессия станет особенно востребованной в строительстве, где 3D-технологии широко применяются уже сегодня. И если сейчас печатают лишь отдельные элементы и стройматериалы, то в будущем с помощью специальных принтеров можно будет создавать полноценные здания.</a:t>
            </a:r>
            <a:endParaRPr lang="ru-RU" sz="20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246" y="309093"/>
            <a:ext cx="7158842" cy="6078828"/>
          </a:xfrm>
          <a:prstGeom prst="rect">
            <a:avLst/>
          </a:prstGeom>
        </p:spPr>
      </p:pic>
    </p:spTree>
    <p:extLst>
      <p:ext uri="{BB962C8B-B14F-4D97-AF65-F5344CB8AC3E}">
        <p14:creationId xmlns:p14="http://schemas.microsoft.com/office/powerpoint/2010/main" val="8687780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43233" y="399245"/>
            <a:ext cx="4031087" cy="6168980"/>
          </a:xfrm>
        </p:spPr>
        <p:txBody>
          <a:bodyPr>
            <a:noAutofit/>
          </a:bodyPr>
          <a:lstStyle/>
          <a:p>
            <a:r>
              <a:rPr lang="ru-RU" sz="2400" b="1" i="1" dirty="0">
                <a:solidFill>
                  <a:srgbClr val="FFC000"/>
                </a:solidFill>
                <a:latin typeface="Times New Roman" panose="02020603050405020304" pitchFamily="18" charset="0"/>
                <a:cs typeface="Times New Roman" panose="02020603050405020304" pitchFamily="18" charset="0"/>
              </a:rPr>
              <a:t>Разработчик домашних роботов</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Специальность </a:t>
            </a:r>
            <a:r>
              <a:rPr lang="ru-RU" sz="2400" dirty="0">
                <a:latin typeface="Times New Roman" panose="02020603050405020304" pitchFamily="18" charset="0"/>
                <a:cs typeface="Times New Roman" panose="02020603050405020304" pitchFamily="18" charset="0"/>
              </a:rPr>
              <a:t>существует уже сегодня и в будущем продолжит набирать популярность. Эксперты полагают, что к 2030-му году человек сможет полностью избавиться от хлопот по дому, передав всю бытовую работу машинам.</a:t>
            </a:r>
            <a:endParaRPr lang="ru-RU" sz="24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978" y="245234"/>
            <a:ext cx="7638387" cy="6039655"/>
          </a:xfrm>
          <a:prstGeom prst="rect">
            <a:avLst/>
          </a:prstGeom>
        </p:spPr>
      </p:pic>
    </p:spTree>
    <p:extLst>
      <p:ext uri="{BB962C8B-B14F-4D97-AF65-F5344CB8AC3E}">
        <p14:creationId xmlns:p14="http://schemas.microsoft.com/office/powerpoint/2010/main" val="24743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72011" y="206062"/>
            <a:ext cx="5666704" cy="6478073"/>
          </a:xfrm>
        </p:spPr>
        <p:txBody>
          <a:bodyPr>
            <a:normAutofit/>
          </a:bodyPr>
          <a:lstStyle/>
          <a:p>
            <a:r>
              <a:rPr lang="ru-RU" sz="3200" i="1" dirty="0">
                <a:solidFill>
                  <a:srgbClr val="FFC000"/>
                </a:solidFill>
                <a:latin typeface="Times New Roman" panose="02020603050405020304" pitchFamily="18" charset="0"/>
                <a:cs typeface="Times New Roman" panose="02020603050405020304" pitchFamily="18" charset="0"/>
              </a:rPr>
              <a:t>Дизайнер виртуальной реальности</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Эксперты </a:t>
            </a:r>
            <a:r>
              <a:rPr lang="ru-RU" sz="2400" dirty="0">
                <a:latin typeface="Times New Roman" panose="02020603050405020304" pitchFamily="18" charset="0"/>
                <a:cs typeface="Times New Roman" panose="02020603050405020304" pitchFamily="18" charset="0"/>
              </a:rPr>
              <a:t>прогнозируют существенный рост рынка VR-устройств. В ближайшие 7-8 лет он должен превысить отметку в 45 миллиардов долларов. Миллионы людей будут проводить большую часть свободного времени в виртуальной реальности, которую и будут проектировать дизайнеры нового поколения. Они будут создавать </a:t>
            </a:r>
            <a:r>
              <a:rPr lang="ru-RU" sz="2400" dirty="0" smtClean="0">
                <a:latin typeface="Times New Roman" panose="02020603050405020304" pitchFamily="18" charset="0"/>
                <a:cs typeface="Times New Roman" panose="02020603050405020304" pitchFamily="18" charset="0"/>
              </a:rPr>
              <a:t>ВИРТУАЛЬНЫЕ ОФИСЫ ДЛЯ ДИСТАНЦИОННЫХ ПЕРЕГОВОРОВ, </a:t>
            </a:r>
            <a:r>
              <a:rPr lang="ru-RU" sz="2400" dirty="0" err="1" smtClean="0">
                <a:latin typeface="Times New Roman" panose="02020603050405020304" pitchFamily="18" charset="0"/>
                <a:cs typeface="Times New Roman" panose="02020603050405020304" pitchFamily="18" charset="0"/>
              </a:rPr>
              <a:t>МУзЕИ</a:t>
            </a:r>
            <a:r>
              <a:rPr lang="ru-RU" sz="2400" dirty="0" smtClean="0">
                <a:latin typeface="Times New Roman" panose="02020603050405020304" pitchFamily="18" charset="0"/>
                <a:cs typeface="Times New Roman" panose="02020603050405020304" pitchFamily="18" charset="0"/>
              </a:rPr>
              <a:t>, МУНИЦИПАЛЬНЫЕ УЧРЕЖДЕНИЯ И МНОГОЕ ДРУГОЕ</a:t>
            </a:r>
            <a:r>
              <a:rPr lang="ru-RU" sz="2200" dirty="0" smtClean="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821" y="206061"/>
            <a:ext cx="6040190" cy="6478073"/>
          </a:xfrm>
          <a:prstGeom prst="rect">
            <a:avLst/>
          </a:prstGeom>
        </p:spPr>
      </p:pic>
    </p:spTree>
    <p:extLst>
      <p:ext uri="{BB962C8B-B14F-4D97-AF65-F5344CB8AC3E}">
        <p14:creationId xmlns:p14="http://schemas.microsoft.com/office/powerpoint/2010/main" val="38114436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41724" y="270456"/>
            <a:ext cx="3219718" cy="6065949"/>
          </a:xfrm>
        </p:spPr>
        <p:txBody>
          <a:bodyPr>
            <a:noAutofit/>
          </a:bodyPr>
          <a:lstStyle/>
          <a:p>
            <a:r>
              <a:rPr lang="ru-RU" sz="2000" b="1" i="1" dirty="0">
                <a:solidFill>
                  <a:srgbClr val="FFC000"/>
                </a:solidFill>
                <a:latin typeface="Times New Roman" panose="02020603050405020304" pitchFamily="18" charset="0"/>
                <a:cs typeface="Times New Roman" panose="02020603050405020304" pitchFamily="18" charset="0"/>
              </a:rPr>
              <a:t>Проектировщик финансовой траектории</a:t>
            </a:r>
            <a:r>
              <a:rPr lang="ru-RU" sz="2000" b="1" dirty="0">
                <a:solidFill>
                  <a:srgbClr val="FFC000"/>
                </a:solidFill>
                <a:latin typeface="Times New Roman" panose="02020603050405020304" pitchFamily="18" charset="0"/>
                <a:cs typeface="Times New Roman" panose="02020603050405020304" pitchFamily="18" charset="0"/>
              </a:rPr>
              <a:t>. </a:t>
            </a:r>
            <a:r>
              <a:rPr lang="ru-RU" sz="2000" b="1" dirty="0" smtClean="0">
                <a:solidFill>
                  <a:srgbClr val="FFC000"/>
                </a:solidFill>
                <a:latin typeface="Times New Roman" panose="02020603050405020304" pitchFamily="18" charset="0"/>
                <a:cs typeface="Times New Roman" panose="02020603050405020304" pitchFamily="18" charset="0"/>
              </a:rPr>
              <a:t/>
            </a:r>
            <a:br>
              <a:rPr lang="ru-RU" sz="2000" b="1" dirty="0" smtClean="0">
                <a:solidFill>
                  <a:srgbClr val="FFC000"/>
                </a:solidFill>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Он </a:t>
            </a:r>
            <a:r>
              <a:rPr lang="ru-RU" sz="2000" dirty="0">
                <a:latin typeface="Times New Roman" panose="02020603050405020304" pitchFamily="18" charset="0"/>
                <a:cs typeface="Times New Roman" panose="02020603050405020304" pitchFamily="18" charset="0"/>
              </a:rPr>
              <a:t>поможет вам не совершать ошибок при построении карьеры, разработав индивидуальный план достижения успехов. </a:t>
            </a:r>
            <a:r>
              <a:rPr lang="ru-RU" sz="2000">
                <a:latin typeface="Times New Roman" panose="02020603050405020304" pitchFamily="18" charset="0"/>
                <a:cs typeface="Times New Roman" panose="02020603050405020304" pitchFamily="18" charset="0"/>
              </a:rPr>
              <a:t>По </a:t>
            </a:r>
            <a:r>
              <a:rPr lang="ru-RU" sz="2000" smtClean="0">
                <a:latin typeface="Times New Roman" panose="02020603050405020304" pitchFamily="18" charset="0"/>
                <a:cs typeface="Times New Roman" panose="02020603050405020304" pitchFamily="18" charset="0"/>
              </a:rPr>
              <a:t>сути, </a:t>
            </a:r>
            <a:r>
              <a:rPr lang="ru-RU" sz="2000" dirty="0">
                <a:latin typeface="Times New Roman" panose="02020603050405020304" pitchFamily="18" charset="0"/>
                <a:cs typeface="Times New Roman" panose="02020603050405020304" pitchFamily="18" charset="0"/>
              </a:rPr>
              <a:t>это эксперт, который сможет составить алгоритм движения по карьерной лестнице для каждого человека.</a:t>
            </a:r>
            <a:endParaRPr lang="ru-RU" sz="20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678" y="361380"/>
            <a:ext cx="8198875" cy="6090935"/>
          </a:xfrm>
          <a:prstGeom prst="rect">
            <a:avLst/>
          </a:prstGeom>
        </p:spPr>
      </p:pic>
    </p:spTree>
    <p:extLst>
      <p:ext uri="{BB962C8B-B14F-4D97-AF65-F5344CB8AC3E}">
        <p14:creationId xmlns:p14="http://schemas.microsoft.com/office/powerpoint/2010/main" val="27471715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90963" y="571189"/>
            <a:ext cx="3379631" cy="5997035"/>
          </a:xfrm>
        </p:spPr>
        <p:txBody>
          <a:bodyPr>
            <a:noAutofit/>
          </a:bodyPr>
          <a:lstStyle/>
          <a:p>
            <a:r>
              <a:rPr lang="ru-RU" sz="2000" b="1" i="1" dirty="0">
                <a:solidFill>
                  <a:srgbClr val="FFC000"/>
                </a:solidFill>
                <a:latin typeface="Times New Roman" panose="02020603050405020304" pitchFamily="18" charset="0"/>
                <a:cs typeface="Times New Roman" panose="02020603050405020304" pitchFamily="18" charset="0"/>
              </a:rPr>
              <a:t>Тренер по </a:t>
            </a:r>
            <a:r>
              <a:rPr lang="ru-RU" sz="2000" b="1" i="1" dirty="0" err="1">
                <a:solidFill>
                  <a:srgbClr val="FFC000"/>
                </a:solidFill>
                <a:latin typeface="Times New Roman" panose="02020603050405020304" pitchFamily="18" charset="0"/>
                <a:cs typeface="Times New Roman" panose="02020603050405020304" pitchFamily="18" charset="0"/>
              </a:rPr>
              <a:t>майнд</a:t>
            </a:r>
            <a:r>
              <a:rPr lang="ru-RU" sz="2000" b="1" i="1" dirty="0">
                <a:solidFill>
                  <a:srgbClr val="FFC000"/>
                </a:solidFill>
                <a:latin typeface="Times New Roman" panose="02020603050405020304" pitchFamily="18" charset="0"/>
                <a:cs typeface="Times New Roman" panose="02020603050405020304" pitchFamily="18" charset="0"/>
              </a:rPr>
              <a:t>-фитнесу</a:t>
            </a:r>
            <a:r>
              <a:rPr lang="ru-RU" sz="2000" b="1" dirty="0">
                <a:solidFill>
                  <a:srgbClr val="FFC000"/>
                </a:solidFill>
                <a:latin typeface="Times New Roman" panose="02020603050405020304" pitchFamily="18" charset="0"/>
                <a:cs typeface="Times New Roman" panose="02020603050405020304" pitchFamily="18" charset="0"/>
              </a:rPr>
              <a:t>. </a:t>
            </a:r>
            <a:r>
              <a:rPr lang="ru-RU" sz="2000" b="1" dirty="0" smtClean="0">
                <a:solidFill>
                  <a:srgbClr val="FFC000"/>
                </a:solidFill>
                <a:latin typeface="Times New Roman" panose="02020603050405020304" pitchFamily="18" charset="0"/>
                <a:cs typeface="Times New Roman" panose="02020603050405020304" pitchFamily="18" charset="0"/>
              </a:rPr>
              <a:t/>
            </a:r>
            <a:br>
              <a:rPr lang="ru-RU" sz="2000" b="1" dirty="0" smtClean="0">
                <a:solidFill>
                  <a:srgbClr val="FFC000"/>
                </a:solidFill>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Будут </a:t>
            </a:r>
            <a:r>
              <a:rPr lang="ru-RU" sz="2000" dirty="0">
                <a:latin typeface="Times New Roman" panose="02020603050405020304" pitchFamily="18" charset="0"/>
                <a:cs typeface="Times New Roman" panose="02020603050405020304" pitchFamily="18" charset="0"/>
              </a:rPr>
              <a:t>столь же </a:t>
            </a:r>
            <a:r>
              <a:rPr lang="ru-RU" sz="2000" dirty="0" err="1">
                <a:latin typeface="Times New Roman" panose="02020603050405020304" pitchFamily="18" charset="0"/>
                <a:cs typeface="Times New Roman" panose="02020603050405020304" pitchFamily="18" charset="0"/>
              </a:rPr>
              <a:t>харизматичными</a:t>
            </a:r>
            <a:r>
              <a:rPr lang="ru-RU" sz="2000" dirty="0">
                <a:latin typeface="Times New Roman" panose="02020603050405020304" pitchFamily="18" charset="0"/>
                <a:cs typeface="Times New Roman" panose="02020603050405020304" pitchFamily="18" charset="0"/>
              </a:rPr>
              <a:t>, как ведущие современных </a:t>
            </a:r>
            <a:r>
              <a:rPr lang="ru-RU" sz="2000" dirty="0" smtClean="0">
                <a:latin typeface="Times New Roman" panose="02020603050405020304" pitchFamily="18" charset="0"/>
                <a:cs typeface="Times New Roman" panose="02020603050405020304" pitchFamily="18" charset="0"/>
              </a:rPr>
              <a:t>тренингов</a:t>
            </a:r>
            <a:r>
              <a:rPr lang="ru-RU" sz="2000" dirty="0">
                <a:latin typeface="Times New Roman" panose="02020603050405020304" pitchFamily="18" charset="0"/>
                <a:cs typeface="Times New Roman" panose="02020603050405020304" pitchFamily="18" charset="0"/>
              </a:rPr>
              <a:t>, и </a:t>
            </a:r>
            <a:r>
              <a:rPr lang="ru-RU" sz="2000" dirty="0" smtClean="0">
                <a:latin typeface="Times New Roman" panose="02020603050405020304" pitchFamily="18" charset="0"/>
                <a:cs typeface="Times New Roman" panose="02020603050405020304" pitchFamily="18" charset="0"/>
              </a:rPr>
              <a:t>одновременно они  </a:t>
            </a:r>
            <a:r>
              <a:rPr lang="ru-RU" sz="2000" dirty="0">
                <a:latin typeface="Times New Roman" panose="02020603050405020304" pitchFamily="18" charset="0"/>
                <a:cs typeface="Times New Roman" panose="02020603050405020304" pitchFamily="18" charset="0"/>
              </a:rPr>
              <a:t>помогут вам приблизиться к совершенству в интеллектуальном плане. Вы сможете овладеть </a:t>
            </a:r>
            <a:r>
              <a:rPr lang="ru-RU" sz="2000" dirty="0" err="1">
                <a:latin typeface="Times New Roman" panose="02020603050405020304" pitchFamily="18" charset="0"/>
                <a:cs typeface="Times New Roman" panose="02020603050405020304" pitchFamily="18" charset="0"/>
              </a:rPr>
              <a:t>скорочтением</a:t>
            </a:r>
            <a:r>
              <a:rPr lang="ru-RU" sz="2000" dirty="0">
                <a:latin typeface="Times New Roman" panose="02020603050405020304" pitchFamily="18" charset="0"/>
                <a:cs typeface="Times New Roman" panose="02020603050405020304" pitchFamily="18" charset="0"/>
              </a:rPr>
              <a:t>, развить феноменальную память и так далее.</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endParaRPr lang="ru-RU" sz="20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455" y="199019"/>
            <a:ext cx="7443989" cy="6279053"/>
          </a:xfrm>
          <a:prstGeom prst="rect">
            <a:avLst/>
          </a:prstGeom>
        </p:spPr>
      </p:pic>
    </p:spTree>
    <p:extLst>
      <p:ext uri="{BB962C8B-B14F-4D97-AF65-F5344CB8AC3E}">
        <p14:creationId xmlns:p14="http://schemas.microsoft.com/office/powerpoint/2010/main" val="2016673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4286" y="296214"/>
            <a:ext cx="5138672" cy="6387921"/>
          </a:xfrm>
        </p:spPr>
        <p:txBody>
          <a:bodyPr>
            <a:noAutofit/>
          </a:bodyPr>
          <a:lstStyle/>
          <a:p>
            <a:r>
              <a:rPr lang="ru-RU" sz="2400" i="1" dirty="0">
                <a:solidFill>
                  <a:srgbClr val="FFC000"/>
                </a:solidFill>
                <a:latin typeface="Times New Roman" panose="02020603050405020304" pitchFamily="18" charset="0"/>
                <a:cs typeface="Times New Roman" panose="02020603050405020304" pitchFamily="18" charset="0"/>
              </a:rPr>
              <a:t>Разработчики </a:t>
            </a:r>
            <a:r>
              <a:rPr lang="ru-RU" sz="2400" i="1" dirty="0" err="1">
                <a:solidFill>
                  <a:srgbClr val="FFC000"/>
                </a:solidFill>
                <a:latin typeface="Times New Roman" panose="02020603050405020304" pitchFamily="18" charset="0"/>
                <a:cs typeface="Times New Roman" panose="02020603050405020304" pitchFamily="18" charset="0"/>
              </a:rPr>
              <a:t>робоэтики</a:t>
            </a:r>
            <a:r>
              <a:rPr lang="ru-RU" sz="2400" dirty="0">
                <a:solidFill>
                  <a:srgbClr val="FFC000"/>
                </a:solidFill>
                <a:latin typeface="Times New Roman" panose="02020603050405020304" pitchFamily="18" charset="0"/>
                <a:cs typeface="Times New Roman" panose="02020603050405020304" pitchFamily="18" charset="0"/>
              </a:rPr>
              <a:t>. Или адвокаты по </a:t>
            </a:r>
            <a:r>
              <a:rPr lang="ru-RU" sz="2400" dirty="0" err="1">
                <a:solidFill>
                  <a:srgbClr val="FFC000"/>
                </a:solidFill>
                <a:latin typeface="Times New Roman" panose="02020603050405020304" pitchFamily="18" charset="0"/>
                <a:cs typeface="Times New Roman" panose="02020603050405020304" pitchFamily="18" charset="0"/>
              </a:rPr>
              <a:t>робоэтике</a:t>
            </a:r>
            <a:r>
              <a:rPr lang="ru-RU" sz="2400" dirty="0">
                <a:solidFill>
                  <a:srgbClr val="FFC000"/>
                </a:solidFill>
                <a:latin typeface="Times New Roman" panose="02020603050405020304" pitchFamily="18" charset="0"/>
                <a:cs typeface="Times New Roman" panose="02020603050405020304" pitchFamily="18" charset="0"/>
              </a:rPr>
              <a:t>. </a:t>
            </a:r>
            <a:r>
              <a:rPr lang="ru-RU" sz="2400" dirty="0" smtClean="0">
                <a:solidFill>
                  <a:srgbClr val="FFC000"/>
                </a:solidFill>
                <a:latin typeface="Times New Roman" panose="02020603050405020304" pitchFamily="18" charset="0"/>
                <a:cs typeface="Times New Roman" panose="02020603050405020304" pitchFamily="18" charset="0"/>
              </a:rPr>
              <a:t/>
            </a:r>
            <a:br>
              <a:rPr lang="ru-RU" sz="2400" dirty="0" smtClean="0">
                <a:solidFill>
                  <a:srgbClr val="FFC000"/>
                </a:solidFill>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Они </a:t>
            </a:r>
            <a:r>
              <a:rPr lang="ru-RU" sz="2000" dirty="0">
                <a:latin typeface="Times New Roman" panose="02020603050405020304" pitchFamily="18" charset="0"/>
                <a:cs typeface="Times New Roman" panose="02020603050405020304" pitchFamily="18" charset="0"/>
              </a:rPr>
              <a:t>будут выступать посредниками между человеком и искусственным интеллектом. В задачи специалистов будет входить разработка этических норм, в соответствии с которыми роботы смогут существовать среди живых людей. Потребность в профессии обусловлена возможным появлением «плохих» машин, способных намеренно причинить вред людям</a:t>
            </a:r>
            <a:r>
              <a:rPr lang="ru-RU" sz="1800" dirty="0">
                <a:latin typeface="Times New Roman" panose="02020603050405020304" pitchFamily="18" charset="0"/>
                <a:cs typeface="Times New Roman" panose="02020603050405020304" pitchFamily="18" charset="0"/>
              </a:rPr>
              <a:t>.</a:t>
            </a:r>
            <a:endParaRPr lang="ru-RU" sz="18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69" y="144887"/>
            <a:ext cx="6632618" cy="6152882"/>
          </a:xfrm>
          <a:prstGeom prst="rect">
            <a:avLst/>
          </a:prstGeom>
        </p:spPr>
      </p:pic>
    </p:spTree>
    <p:extLst>
      <p:ext uri="{BB962C8B-B14F-4D97-AF65-F5344CB8AC3E}">
        <p14:creationId xmlns:p14="http://schemas.microsoft.com/office/powerpoint/2010/main" val="3861085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54593" y="231820"/>
            <a:ext cx="5131156" cy="6272011"/>
          </a:xfrm>
        </p:spPr>
        <p:txBody>
          <a:bodyPr>
            <a:noAutofit/>
          </a:bodyPr>
          <a:lstStyle/>
          <a:p>
            <a:r>
              <a:rPr lang="ru-RU" sz="2400" i="1" dirty="0">
                <a:solidFill>
                  <a:srgbClr val="FFC000"/>
                </a:solidFill>
                <a:latin typeface="Times New Roman" panose="02020603050405020304" pitchFamily="18" charset="0"/>
                <a:cs typeface="Times New Roman" panose="02020603050405020304" pitchFamily="18" charset="0"/>
              </a:rPr>
              <a:t>Виртуальные экскурсоводы и </a:t>
            </a:r>
            <a:r>
              <a:rPr lang="ru-RU" sz="2400" i="1" dirty="0" err="1">
                <a:solidFill>
                  <a:srgbClr val="FFC000"/>
                </a:solidFill>
                <a:latin typeface="Times New Roman" panose="02020603050405020304" pitchFamily="18" charset="0"/>
                <a:cs typeface="Times New Roman" panose="02020603050405020304" pitchFamily="18" charset="0"/>
              </a:rPr>
              <a:t>digital</a:t>
            </a:r>
            <a:r>
              <a:rPr lang="ru-RU" sz="2400" i="1" dirty="0">
                <a:solidFill>
                  <a:srgbClr val="FFC000"/>
                </a:solidFill>
                <a:latin typeface="Times New Roman" panose="02020603050405020304" pitchFamily="18" charset="0"/>
                <a:cs typeface="Times New Roman" panose="02020603050405020304" pitchFamily="18" charset="0"/>
              </a:rPr>
              <a:t>-комментаторы</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Вы </a:t>
            </a:r>
            <a:r>
              <a:rPr lang="ru-RU" sz="2400" dirty="0">
                <a:latin typeface="Times New Roman" panose="02020603050405020304" pitchFamily="18" charset="0"/>
                <a:cs typeface="Times New Roman" panose="02020603050405020304" pitchFamily="18" charset="0"/>
              </a:rPr>
              <a:t>испытываете катарсис, когда соприкасаетесь с произведениями искусства в музеях, в картинных галереях? Эксперты полагают, что совсем скоро виртуальные экскурсии вытеснят до 80% реальных помещений культурных объектов. Здесь то и пригодятся </a:t>
            </a:r>
            <a:r>
              <a:rPr lang="ru-RU" sz="2400" dirty="0" err="1">
                <a:latin typeface="Times New Roman" panose="02020603050405020304" pitchFamily="18" charset="0"/>
                <a:cs typeface="Times New Roman" panose="02020603050405020304" pitchFamily="18" charset="0"/>
              </a:rPr>
              <a:t>digital</a:t>
            </a:r>
            <a:r>
              <a:rPr lang="ru-RU" sz="2400" dirty="0">
                <a:latin typeface="Times New Roman" panose="02020603050405020304" pitchFamily="18" charset="0"/>
                <a:cs typeface="Times New Roman" panose="02020603050405020304" pitchFamily="18" charset="0"/>
              </a:rPr>
              <a:t>-комментаторы и экскурсоводы, владеющие VR-технологиями.</a:t>
            </a:r>
            <a:endParaRPr lang="ru-RU" sz="24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456" y="399245"/>
            <a:ext cx="6684137" cy="6104586"/>
          </a:xfrm>
          <a:prstGeom prst="rect">
            <a:avLst/>
          </a:prstGeom>
        </p:spPr>
      </p:pic>
    </p:spTree>
    <p:extLst>
      <p:ext uri="{BB962C8B-B14F-4D97-AF65-F5344CB8AC3E}">
        <p14:creationId xmlns:p14="http://schemas.microsoft.com/office/powerpoint/2010/main" val="14347120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86410" y="154546"/>
            <a:ext cx="4765184" cy="6490953"/>
          </a:xfrm>
        </p:spPr>
        <p:txBody>
          <a:bodyPr>
            <a:noAutofit/>
          </a:bodyPr>
          <a:lstStyle/>
          <a:p>
            <a:r>
              <a:rPr lang="ru-RU" sz="2400" i="1" dirty="0">
                <a:solidFill>
                  <a:srgbClr val="FFC000"/>
                </a:solidFill>
                <a:latin typeface="Times New Roman" panose="02020603050405020304" pitchFamily="18" charset="0"/>
                <a:cs typeface="Times New Roman" panose="02020603050405020304" pitchFamily="18" charset="0"/>
              </a:rPr>
              <a:t>Биохакеры</a:t>
            </a:r>
            <a:r>
              <a:rPr lang="ru-RU" sz="2400" dirty="0">
                <a:solidFill>
                  <a:srgbClr val="FFC000"/>
                </a:solidFill>
                <a:latin typeface="Times New Roman" panose="02020603050405020304" pitchFamily="18" charset="0"/>
                <a:cs typeface="Times New Roman" panose="02020603050405020304" pitchFamily="18" charset="0"/>
              </a:rPr>
              <a:t>.</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
            </a:r>
            <a:br>
              <a:rPr lang="ru-RU" sz="2400" dirty="0" smtClean="0">
                <a:latin typeface="Times New Roman" panose="02020603050405020304" pitchFamily="18" charset="0"/>
                <a:cs typeface="Times New Roman" panose="02020603050405020304" pitchFamily="18" charset="0"/>
              </a:rPr>
            </a:br>
            <a:r>
              <a:rPr lang="ru-RU" sz="2400" dirty="0" smtClean="0">
                <a:latin typeface="Times New Roman" panose="02020603050405020304" pitchFamily="18" charset="0"/>
                <a:cs typeface="Times New Roman" panose="02020603050405020304" pitchFamily="18" charset="0"/>
              </a:rPr>
              <a:t>По сути, это </a:t>
            </a:r>
            <a:r>
              <a:rPr lang="ru-RU" sz="2400" dirty="0">
                <a:latin typeface="Times New Roman" panose="02020603050405020304" pitchFamily="18" charset="0"/>
                <a:cs typeface="Times New Roman" panose="02020603050405020304" pitchFamily="18" charset="0"/>
              </a:rPr>
              <a:t>любители, которые проводят собственные исследования в области молекулярной биологии, используя открытые данные научного сообщества. Предполагается, что в скором времени биохакеры выйдут на новый уровень и в режиме фриланса смогут помогать ученым в поиске способов лечения сложнейших заболеваний.</a:t>
            </a:r>
            <a:endParaRPr lang="ru-RU" sz="24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094" y="154546"/>
            <a:ext cx="6967470" cy="6490953"/>
          </a:xfrm>
          <a:prstGeom prst="rect">
            <a:avLst/>
          </a:prstGeom>
        </p:spPr>
      </p:pic>
    </p:spTree>
    <p:extLst>
      <p:ext uri="{BB962C8B-B14F-4D97-AF65-F5344CB8AC3E}">
        <p14:creationId xmlns:p14="http://schemas.microsoft.com/office/powerpoint/2010/main" val="12126659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8681" y="334851"/>
            <a:ext cx="4971245" cy="6014434"/>
          </a:xfrm>
        </p:spPr>
        <p:txBody>
          <a:bodyPr>
            <a:noAutofit/>
          </a:bodyPr>
          <a:lstStyle/>
          <a:p>
            <a:r>
              <a:rPr lang="ru-RU" sz="2000" i="1" dirty="0">
                <a:solidFill>
                  <a:srgbClr val="FFC000"/>
                </a:solidFill>
                <a:latin typeface="Times New Roman" panose="02020603050405020304" pitchFamily="18" charset="0"/>
                <a:cs typeface="Times New Roman" panose="02020603050405020304" pitchFamily="18" charset="0"/>
              </a:rPr>
              <a:t>Аналитики «Интернета вещей»</a:t>
            </a:r>
            <a:r>
              <a:rPr lang="ru-RU" sz="2000" dirty="0">
                <a:solidFill>
                  <a:srgbClr val="FFC000"/>
                </a:solidFill>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Бытовая техника и электроника все чаще оснащается собственным программным обеспечением, благодаря чему устройства могут обмениваться данными между собой. «Интернет вещей» (</a:t>
            </a:r>
            <a:r>
              <a:rPr lang="ru-RU" sz="2000" dirty="0" err="1">
                <a:latin typeface="Times New Roman" panose="02020603050405020304" pitchFamily="18" charset="0"/>
                <a:cs typeface="Times New Roman" panose="02020603050405020304" pitchFamily="18" charset="0"/>
              </a:rPr>
              <a:t>Internet</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Of</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Things</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IoT</a:t>
            </a:r>
            <a:r>
              <a:rPr lang="ru-RU" sz="2000" dirty="0">
                <a:latin typeface="Times New Roman" panose="02020603050405020304" pitchFamily="18" charset="0"/>
                <a:cs typeface="Times New Roman" panose="02020603050405020304" pitchFamily="18" charset="0"/>
              </a:rPr>
              <a:t>) потребует модернизации уже через 5-8 лет: в развитых странах будут востребованы специалисты, способные анализировать данные и искать, скажем, новые методы интеграции бытовых приборов в единые системы для «умных домов».</a:t>
            </a:r>
            <a:endParaRPr lang="ru-RU" sz="20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910" y="115910"/>
            <a:ext cx="6722771" cy="6490952"/>
          </a:xfrm>
          <a:prstGeom prst="rect">
            <a:avLst/>
          </a:prstGeom>
        </p:spPr>
      </p:pic>
    </p:spTree>
    <p:extLst>
      <p:ext uri="{BB962C8B-B14F-4D97-AF65-F5344CB8AC3E}">
        <p14:creationId xmlns:p14="http://schemas.microsoft.com/office/powerpoint/2010/main" val="38620969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73532" y="167426"/>
            <a:ext cx="4713668" cy="6091706"/>
          </a:xfrm>
        </p:spPr>
        <p:txBody>
          <a:bodyPr>
            <a:noAutofit/>
          </a:bodyPr>
          <a:lstStyle/>
          <a:p>
            <a:r>
              <a:rPr lang="ru-RU" sz="2000" b="1" i="1" dirty="0">
                <a:solidFill>
                  <a:srgbClr val="FFC000"/>
                </a:solidFill>
                <a:latin typeface="Times New Roman" panose="02020603050405020304" pitchFamily="18" charset="0"/>
                <a:cs typeface="Times New Roman" panose="02020603050405020304" pitchFamily="18" charset="0"/>
              </a:rPr>
              <a:t>Космический гид</a:t>
            </a:r>
            <a:r>
              <a:rPr lang="ru-RU" sz="2000" b="1" dirty="0">
                <a:solidFill>
                  <a:srgbClr val="FFC000"/>
                </a:solidFill>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Ученые </a:t>
            </a:r>
            <a:r>
              <a:rPr lang="ru-RU" sz="2000" dirty="0">
                <a:latin typeface="Times New Roman" panose="02020603050405020304" pitchFamily="18" charset="0"/>
                <a:cs typeface="Times New Roman" panose="02020603050405020304" pitchFamily="18" charset="0"/>
              </a:rPr>
              <a:t>говорят о том, что к началу 2030-х годов космический туризм перестанет быть редкостью и станет вполне доступным для обеспеченных людей. В связи с этим станут востребованными гиды, которые будут сопровождать путешественников в полетах к звездам. И если на начальном этапе ими могут стать космонавты, то в дальнейшем специальность может появиться даже в рядовых ВУЗах.</a:t>
            </a:r>
            <a:endParaRPr lang="ru-RU" sz="20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426" y="360608"/>
            <a:ext cx="6864440" cy="6143223"/>
          </a:xfrm>
          <a:prstGeom prst="rect">
            <a:avLst/>
          </a:prstGeom>
        </p:spPr>
      </p:pic>
    </p:spTree>
    <p:extLst>
      <p:ext uri="{BB962C8B-B14F-4D97-AF65-F5344CB8AC3E}">
        <p14:creationId xmlns:p14="http://schemas.microsoft.com/office/powerpoint/2010/main" val="10828042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43988" y="167425"/>
            <a:ext cx="4572001" cy="6310647"/>
          </a:xfrm>
        </p:spPr>
        <p:txBody>
          <a:bodyPr>
            <a:noAutofit/>
          </a:bodyPr>
          <a:lstStyle/>
          <a:p>
            <a:r>
              <a:rPr lang="ru-RU" sz="2000" b="1" i="1" dirty="0">
                <a:solidFill>
                  <a:srgbClr val="FFC000"/>
                </a:solidFill>
                <a:latin typeface="Times New Roman" panose="02020603050405020304" pitchFamily="18" charset="0"/>
                <a:cs typeface="Times New Roman" panose="02020603050405020304" pitchFamily="18" charset="0"/>
              </a:rPr>
              <a:t>Куратор персональных данных</a:t>
            </a:r>
            <a:r>
              <a:rPr lang="ru-RU" sz="2000" b="1" dirty="0">
                <a:solidFill>
                  <a:srgbClr val="FFC000"/>
                </a:solidFill>
                <a:latin typeface="Times New Roman" panose="02020603050405020304" pitchFamily="18" charset="0"/>
                <a:cs typeface="Times New Roman" panose="02020603050405020304" pitchFamily="18" charset="0"/>
              </a:rPr>
              <a:t>. </a:t>
            </a:r>
            <a:r>
              <a:rPr lang="ru-RU" sz="2000" b="1" dirty="0" smtClean="0">
                <a:solidFill>
                  <a:srgbClr val="FFC000"/>
                </a:solidFill>
                <a:latin typeface="Times New Roman" panose="02020603050405020304" pitchFamily="18" charset="0"/>
                <a:cs typeface="Times New Roman" panose="02020603050405020304" pitchFamily="18" charset="0"/>
              </a:rPr>
              <a:t/>
            </a:r>
            <a:br>
              <a:rPr lang="ru-RU" sz="2000" b="1" dirty="0" smtClean="0">
                <a:solidFill>
                  <a:srgbClr val="FFC000"/>
                </a:solidFill>
                <a:latin typeface="Times New Roman" panose="02020603050405020304" pitchFamily="18" charset="0"/>
                <a:cs typeface="Times New Roman" panose="02020603050405020304" pitchFamily="18" charset="0"/>
              </a:rPr>
            </a:br>
            <a:r>
              <a:rPr lang="ru-RU" sz="2000" dirty="0" err="1" smtClean="0">
                <a:latin typeface="Times New Roman" panose="02020603050405020304" pitchFamily="18" charset="0"/>
                <a:cs typeface="Times New Roman" panose="02020603050405020304" pitchFamily="18" charset="0"/>
              </a:rPr>
              <a:t>Нейроинтерфейсы</a:t>
            </a:r>
            <a:r>
              <a:rPr lang="ru-RU" sz="2000" dirty="0">
                <a:latin typeface="Times New Roman" panose="02020603050405020304" pitchFamily="18" charset="0"/>
                <a:cs typeface="Times New Roman" panose="02020603050405020304" pitchFamily="18" charset="0"/>
              </a:rPr>
              <a:t>, объединяющие человеческий мозг с компьютером станут максимально распространенными уже через 3-4 года. Мы сможем «записывать» воспоминания, планы и мысли, а также распространять их в социальных сетях – делиться с друзьями и даже незнакомыми пользователями. Задача куратора персональных данных – объединить сведения в общий информационный поток и адаптировать их.</a:t>
            </a:r>
            <a:endParaRPr lang="ru-RU" sz="20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820" y="450760"/>
            <a:ext cx="7212168" cy="6143223"/>
          </a:xfrm>
          <a:prstGeom prst="rect">
            <a:avLst/>
          </a:prstGeom>
        </p:spPr>
      </p:pic>
    </p:spTree>
    <p:extLst>
      <p:ext uri="{BB962C8B-B14F-4D97-AF65-F5344CB8AC3E}">
        <p14:creationId xmlns:p14="http://schemas.microsoft.com/office/powerpoint/2010/main" val="1947089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34140" y="103031"/>
            <a:ext cx="4288666" cy="6632620"/>
          </a:xfrm>
        </p:spPr>
        <p:txBody>
          <a:bodyPr>
            <a:noAutofit/>
          </a:bodyPr>
          <a:lstStyle/>
          <a:p>
            <a:r>
              <a:rPr lang="ru-RU" sz="2000" b="1" i="1" dirty="0">
                <a:solidFill>
                  <a:srgbClr val="FFC000"/>
                </a:solidFill>
                <a:latin typeface="Times New Roman" panose="02020603050405020304" pitchFamily="18" charset="0"/>
                <a:cs typeface="Times New Roman" panose="02020603050405020304" pitchFamily="18" charset="0"/>
              </a:rPr>
              <a:t>Специалист по восстановлению экосистем</a:t>
            </a:r>
            <a:r>
              <a:rPr lang="ru-RU" sz="2000" b="1" dirty="0">
                <a:solidFill>
                  <a:srgbClr val="FFC000"/>
                </a:solidFill>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a:r>
            <a:br>
              <a:rPr lang="ru-RU" sz="2000" dirty="0" smtClean="0">
                <a:latin typeface="Times New Roman" panose="02020603050405020304" pitchFamily="18" charset="0"/>
                <a:cs typeface="Times New Roman" panose="02020603050405020304" pitchFamily="18" charset="0"/>
              </a:rPr>
            </a:br>
            <a:r>
              <a:rPr lang="ru-RU" sz="2000" dirty="0" smtClean="0">
                <a:latin typeface="Times New Roman" panose="02020603050405020304" pitchFamily="18" charset="0"/>
                <a:cs typeface="Times New Roman" panose="02020603050405020304" pitchFamily="18" charset="0"/>
              </a:rPr>
              <a:t>Примерно </a:t>
            </a:r>
            <a:r>
              <a:rPr lang="ru-RU" sz="2000" dirty="0">
                <a:latin typeface="Times New Roman" panose="02020603050405020304" pitchFamily="18" charset="0"/>
                <a:cs typeface="Times New Roman" panose="02020603050405020304" pitchFamily="18" charset="0"/>
              </a:rPr>
              <a:t>к 2030-му году ресурсы планеты могут серьезно истощиться в связи с существенным ростом населения. Речь идет не только о </a:t>
            </a:r>
            <a:r>
              <a:rPr lang="ru-RU" sz="2000" dirty="0" err="1">
                <a:latin typeface="Times New Roman" panose="02020603050405020304" pitchFamily="18" charset="0"/>
                <a:cs typeface="Times New Roman" panose="02020603050405020304" pitchFamily="18" charset="0"/>
              </a:rPr>
              <a:t>невосполняемой</a:t>
            </a:r>
            <a:r>
              <a:rPr lang="ru-RU" sz="2000" dirty="0">
                <a:latin typeface="Times New Roman" panose="02020603050405020304" pitchFamily="18" charset="0"/>
                <a:cs typeface="Times New Roman" panose="02020603050405020304" pitchFamily="18" charset="0"/>
              </a:rPr>
              <a:t> нефти, но и о животных, растениях. В этой ситуации потребуются инженеры, которые займутся восстановлением окружающей среды. В частности, они смогут «возродить» вымершие виды животных и растений, используя ранее собранный генетический материал.</a:t>
            </a:r>
            <a:endParaRPr lang="ru-RU" sz="20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577" y="103031"/>
            <a:ext cx="7147775" cy="6503831"/>
          </a:xfrm>
          <a:prstGeom prst="rect">
            <a:avLst/>
          </a:prstGeom>
        </p:spPr>
      </p:pic>
    </p:spTree>
    <p:extLst>
      <p:ext uri="{BB962C8B-B14F-4D97-AF65-F5344CB8AC3E}">
        <p14:creationId xmlns:p14="http://schemas.microsoft.com/office/powerpoint/2010/main" val="966247112"/>
      </p:ext>
    </p:extLst>
  </p:cSld>
  <p:clrMapOvr>
    <a:masterClrMapping/>
  </p:clrMapOvr>
  <p:timing>
    <p:tnLst>
      <p:par>
        <p:cTn id="1" dur="indefinite" restart="never" nodeType="tmRoot"/>
      </p:par>
    </p:tnLst>
  </p:timing>
</p:sld>
</file>

<file path=ppt/theme/theme1.xml><?xml version="1.0" encoding="utf-8"?>
<a:theme xmlns:a="http://schemas.openxmlformats.org/drawingml/2006/main" name="След самолета">
  <a:themeElements>
    <a:clrScheme name="След самолета">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След самолета">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лед самолета">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След самолета</Template>
  <TotalTime>57</TotalTime>
  <Words>371</Words>
  <Application>Microsoft Office PowerPoint</Application>
  <PresentationFormat>Широкоэкранный</PresentationFormat>
  <Paragraphs>21</Paragraphs>
  <Slides>21</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21</vt:i4>
      </vt:variant>
    </vt:vector>
  </HeadingPairs>
  <TitlesOfParts>
    <vt:vector size="25" baseType="lpstr">
      <vt:lpstr>Arial</vt:lpstr>
      <vt:lpstr>Century Gothic</vt:lpstr>
      <vt:lpstr>Times New Roman</vt:lpstr>
      <vt:lpstr>След самолета</vt:lpstr>
      <vt:lpstr>Топ – 20 профессий будущего</vt:lpstr>
      <vt:lpstr>Дизайнер виртуальной реальности.  Эксперты прогнозируют существенный рост рынка VR-устройств. В ближайшие 7-8 лет он должен превысить отметку в 45 миллиардов долларов. Миллионы людей будут проводить большую часть свободного времени в виртуальной реальности, которую и будут проектировать дизайнеры нового поколения. Они будут создавать ВИРТУАЛЬНЫЕ ОФИСЫ ДЛЯ ДИСТАНЦИОННЫХ ПЕРЕГОВОРОВ, МУзЕИ, МУНИЦИПАЛЬНЫЕ УЧРЕЖДЕНИЯ И МНОГОЕ ДРУГОЕ.</vt:lpstr>
      <vt:lpstr>Разработчики робоэтики. Или адвокаты по робоэтике.  Они будут выступать посредниками между человеком и искусственным интеллектом. В задачи специалистов будет входить разработка этических норм, в соответствии с которыми роботы смогут существовать среди живых людей. Потребность в профессии обусловлена возможным появлением «плохих» машин, способных намеренно причинить вред людям.</vt:lpstr>
      <vt:lpstr>Виртуальные экскурсоводы и digital-комментаторы.  Вы испытываете катарсис, когда соприкасаетесь с произведениями искусства в музеях, в картинных галереях? Эксперты полагают, что совсем скоро виртуальные экскурсии вытеснят до 80% реальных помещений культурных объектов. Здесь то и пригодятся digital-комментаторы и экскурсоводы, владеющие VR-технологиями.</vt:lpstr>
      <vt:lpstr>Биохакеры.  По сути, это любители, которые проводят собственные исследования в области молекулярной биологии, используя открытые данные научного сообщества. Предполагается, что в скором времени биохакеры выйдут на новый уровень и в режиме фриланса смогут помогать ученым в поиске способов лечения сложнейших заболеваний.</vt:lpstr>
      <vt:lpstr>Аналитики «Интернета вещей». Бытовая техника и электроника все чаще оснащается собственным программным обеспечением, благодаря чему устройства могут обмениваться данными между собой. «Интернет вещей» (Internet Of Things, IoT) потребует модернизации уже через 5-8 лет: в развитых странах будут востребованы специалисты, способные анализировать данные и искать, скажем, новые методы интеграции бытовых приборов в единые системы для «умных домов».</vt:lpstr>
      <vt:lpstr>Космический гид.  Ученые говорят о том, что к началу 2030-х годов космический туризм перестанет быть редкостью и станет вполне доступным для обеспеченных людей. В связи с этим станут востребованными гиды, которые будут сопровождать путешественников в полетах к звездам. И если на начальном этапе ими могут стать космонавты, то в дальнейшем специальность может появиться даже в рядовых ВУЗах.</vt:lpstr>
      <vt:lpstr>Куратор персональных данных.  Нейроинтерфейсы, объединяющие человеческий мозг с компьютером станут максимально распространенными уже через 3-4 года. Мы сможем «записывать» воспоминания, планы и мысли, а также распространять их в социальных сетях – делиться с друзьями и даже незнакомыми пользователями. Задача куратора персональных данных – объединить сведения в общий информационный поток и адаптировать их.</vt:lpstr>
      <vt:lpstr>Специалист по восстановлению экосистем.  Примерно к 2030-му году ресурсы планеты могут серьезно истощиться в связи с существенным ростом населения. Речь идет не только о невосполняемой нефти, но и о животных, растениях. В этой ситуации потребуются инженеры, которые займутся восстановлением окружающей среды. В частности, они смогут «возродить» вымершие виды животных и растений, используя ранее собранный генетический материал.</vt:lpstr>
      <vt:lpstr>Инженер по разработке устройств постоянного питания.  В ближайшие 5-10 лет может быть завершен переход к устойчивой энергетике – на всей территории планеты начнут использовать энергию солнца и ветра в качестве основного источника питания. Единственная проблема – невозможность эксплуатации приборов в облачную и безветренную погоду. Потому разработчики устройств постоянного питания станут особенно востребованными.</vt:lpstr>
      <vt:lpstr>Боди-дизайнер. Биоинженерия должна совершить прорыв уже СОВСЕМ СКОРО. В будущем человек сможет с легкостью менять ткани и даже органы. Возможности медицины и пластической хирургии помогут людям становиться такими, какими бы они хотели себя видеть. А боди-дизайнеры смогут воплотить желания конкретного человека в макеты, которыми хирурги будут руководствоваться в ходе работы.</vt:lpstr>
      <vt:lpstr>Сити-фермер.  Он будет заниматься полезным озеленением мегаполисов. Вполне возможно, что в будущем большие города смогут самостоятельно обеспечивать себя овощами и фруктами – они будут выращиваться прямо на крышах и фасадах небоскребов.</vt:lpstr>
      <vt:lpstr>Молекулярный диетолог. «Диета Ларисы Долиной» может не помогать не только из-за антинаучного базиса, но и из-за индивидуальных особенностей вашего организма. В ближайшем будущем мы сможем худеть на молекулярном уровне – диетологи будут исследовать индивидуальность нашего строения в мельчайших подробностях и смогут составлять уникальные программы для похудения, набора или удержания веса.</vt:lpstr>
      <vt:lpstr>Онлайн-доктор.  Ряд законов об онлайн-консультациях уже принят, потому профессия не кажется футуристической, и тем более утопической. Уже через 4-5 лет онлайн-доктор сможет заменить большинство врачей, практикующих классический очный прием пациентов.</vt:lpstr>
      <vt:lpstr>Менеджер по космическому туризму. Если американские исследователи отмечают космических гидов, то «Сколково» делает акцент на специалистах, которые будут организовывать полеты к звездам. Менеджеры в этой отрасли, согласно прогнозам, станут востребованными уже через 15-20 лет.</vt:lpstr>
      <vt:lpstr>Цифровой лингвист. Задача специалиста – адаптировать язык машин для человека, сделать его более понятным и «живым». Цифровые лингвисты будут работать с онлайн-переводчиками, поисковыми системами и другими роботизированными устройствами, которые «говорят» с человеком.</vt:lpstr>
      <vt:lpstr>Реконструкторы. Большинство знаковых зданий, памятников истории и архитектуры, совсем скоро станут аварийными. Задача специалистов по перестройке этих объектов создать проект, в соответствии с которым здание перестанет представлять опасность и при этом сохранит ценность памятника.</vt:lpstr>
      <vt:lpstr>Проектировщик 3D-печати.  Эта профессия станет особенно востребованной в строительстве, где 3D-технологии широко применяются уже сегодня. И если сейчас печатают лишь отдельные элементы и стройматериалы, то в будущем с помощью специальных принтеров можно будет создавать полноценные здания.</vt:lpstr>
      <vt:lpstr>Разработчик домашних роботов.  Специальность существует уже сегодня и в будущем продолжит набирать популярность. Эксперты полагают, что к 2030-му году человек сможет полностью избавиться от хлопот по дому, передав всю бытовую работу машинам.</vt:lpstr>
      <vt:lpstr>Проектировщик финансовой траектории.  Он поможет вам не совершать ошибок при построении карьеры, разработав индивидуальный план достижения успехов. По сути, это эксперт, который сможет составить алгоритм движения по карьерной лестнице для каждого человека.</vt:lpstr>
      <vt:lpstr>Тренер по майнд-фитнесу.  Будут столь же харизматичными, как ведущие современных тренингов, и одновременно они  помогут вам приблизиться к совершенству в интеллектуальном плане. Вы сможете овладеть скорочтением, развить феноменальную память и так далее.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Топ – 20 профессий будущего</dc:title>
  <dc:creator>User</dc:creator>
  <cp:lastModifiedBy>User</cp:lastModifiedBy>
  <cp:revision>6</cp:revision>
  <dcterms:created xsi:type="dcterms:W3CDTF">2022-05-23T12:52:26Z</dcterms:created>
  <dcterms:modified xsi:type="dcterms:W3CDTF">2022-05-23T13:49:31Z</dcterms:modified>
</cp:coreProperties>
</file>